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86" r:id="rId3"/>
    <p:sldId id="295" r:id="rId4"/>
    <p:sldId id="261" r:id="rId5"/>
    <p:sldId id="294" r:id="rId6"/>
    <p:sldId id="293" r:id="rId7"/>
    <p:sldId id="287" r:id="rId8"/>
    <p:sldId id="289" r:id="rId9"/>
    <p:sldId id="288" r:id="rId10"/>
    <p:sldId id="285" r:id="rId11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09" userDrawn="1">
          <p15:clr>
            <a:srgbClr val="A4A3A4"/>
          </p15:clr>
        </p15:guide>
        <p15:guide id="2" pos="642" userDrawn="1">
          <p15:clr>
            <a:srgbClr val="A4A3A4"/>
          </p15:clr>
        </p15:guide>
        <p15:guide id="3" pos="1277" userDrawn="1">
          <p15:clr>
            <a:srgbClr val="A4A3A4"/>
          </p15:clr>
        </p15:guide>
        <p15:guide id="4" orient="horz" pos="368" userDrawn="1">
          <p15:clr>
            <a:srgbClr val="A4A3A4"/>
          </p15:clr>
        </p15:guide>
        <p15:guide id="5" orient="horz" pos="1071" userDrawn="1">
          <p15:clr>
            <a:srgbClr val="A4A3A4"/>
          </p15:clr>
        </p15:guide>
        <p15:guide id="6" orient="horz" pos="3952" userDrawn="1">
          <p15:clr>
            <a:srgbClr val="A4A3A4"/>
          </p15:clr>
        </p15:guide>
        <p15:guide id="7" orient="horz" pos="3612" userDrawn="1">
          <p15:clr>
            <a:srgbClr val="A4A3A4"/>
          </p15:clr>
        </p15:guide>
        <p15:guide id="8" orient="horz" pos="3226" userDrawn="1">
          <p15:clr>
            <a:srgbClr val="A4A3A4"/>
          </p15:clr>
        </p15:guide>
        <p15:guide id="9" orient="horz" pos="2886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orient="horz" pos="2523" userDrawn="1">
          <p15:clr>
            <a:srgbClr val="A4A3A4"/>
          </p15:clr>
        </p15:guide>
        <p15:guide id="12" orient="horz" pos="1797" userDrawn="1">
          <p15:clr>
            <a:srgbClr val="A4A3A4"/>
          </p15:clr>
        </p15:guide>
        <p15:guide id="13" orient="horz" pos="2160" userDrawn="1">
          <p15:clr>
            <a:srgbClr val="A4A3A4"/>
          </p15:clr>
        </p15:guide>
        <p15:guide id="14" pos="7038" userDrawn="1">
          <p15:clr>
            <a:srgbClr val="A4A3A4"/>
          </p15:clr>
        </p15:guide>
        <p15:guide id="15" pos="6403" userDrawn="1">
          <p15:clr>
            <a:srgbClr val="A4A3A4"/>
          </p15:clr>
        </p15:guide>
        <p15:guide id="16" pos="1912" userDrawn="1">
          <p15:clr>
            <a:srgbClr val="A4A3A4"/>
          </p15:clr>
        </p15:guide>
        <p15:guide id="17" pos="5768" userDrawn="1">
          <p15:clr>
            <a:srgbClr val="A4A3A4"/>
          </p15:clr>
        </p15:guide>
        <p15:guide id="18" pos="2570" userDrawn="1">
          <p15:clr>
            <a:srgbClr val="A4A3A4"/>
          </p15:clr>
        </p15:guide>
        <p15:guide id="19" pos="5133" userDrawn="1">
          <p15:clr>
            <a:srgbClr val="A4A3A4"/>
          </p15:clr>
        </p15:guide>
        <p15:guide id="20" pos="3205" userDrawn="1">
          <p15:clr>
            <a:srgbClr val="A4A3A4"/>
          </p15:clr>
        </p15:guide>
        <p15:guide id="21" pos="4475" userDrawn="1">
          <p15:clr>
            <a:srgbClr val="A4A3A4"/>
          </p15:clr>
        </p15:guide>
        <p15:guide id="22" pos="3840" userDrawn="1">
          <p15:clr>
            <a:srgbClr val="A4A3A4"/>
          </p15:clr>
        </p15:guide>
        <p15:guide id="24" orient="horz" userDrawn="1">
          <p15:clr>
            <a:srgbClr val="000000"/>
          </p15:clr>
        </p15:guide>
        <p15:guide id="25" userDrawn="1">
          <p15:clr>
            <a:srgbClr val="000000"/>
          </p15:clr>
        </p15:guide>
        <p15:guide id="26" pos="7680" userDrawn="1">
          <p15:clr>
            <a:srgbClr val="000000"/>
          </p15:clr>
        </p15:guide>
        <p15:guide id="27" orient="horz" pos="4320" userDrawn="1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7C14"/>
    <a:srgbClr val="2A3860"/>
    <a:srgbClr val="FDA65F"/>
    <a:srgbClr val="011746"/>
    <a:srgbClr val="011944"/>
    <a:srgbClr val="0063B0"/>
    <a:srgbClr val="0EAE12"/>
    <a:srgbClr val="00985B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81" autoAdjust="0"/>
    <p:restoredTop sz="94580"/>
  </p:normalViewPr>
  <p:slideViewPr>
    <p:cSldViewPr snapToGrid="0" snapToObjects="1">
      <p:cViewPr varScale="1">
        <p:scale>
          <a:sx n="34" d="100"/>
          <a:sy n="34" d="100"/>
        </p:scale>
        <p:origin x="450" y="60"/>
      </p:cViewPr>
      <p:guideLst>
        <p:guide orient="horz" pos="709"/>
        <p:guide pos="642"/>
        <p:guide pos="1277"/>
        <p:guide orient="horz" pos="368"/>
        <p:guide orient="horz" pos="1071"/>
        <p:guide orient="horz" pos="3952"/>
        <p:guide orient="horz" pos="3612"/>
        <p:guide orient="horz" pos="3226"/>
        <p:guide orient="horz" pos="2886"/>
        <p:guide orient="horz" pos="1412"/>
        <p:guide orient="horz" pos="2523"/>
        <p:guide orient="horz" pos="1797"/>
        <p:guide orient="horz" pos="2160"/>
        <p:guide pos="7038"/>
        <p:guide pos="6403"/>
        <p:guide pos="1912"/>
        <p:guide pos="5768"/>
        <p:guide pos="2570"/>
        <p:guide pos="5133"/>
        <p:guide pos="3205"/>
        <p:guide pos="4475"/>
        <p:guide pos="3840"/>
        <p:guide orient="horz"/>
        <p:guide/>
        <p:guide pos="7680"/>
        <p:guide orient="horz" pos="43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9" d="100"/>
          <a:sy n="79" d="100"/>
        </p:scale>
        <p:origin x="32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93578-F651-7444-9766-2260E8904042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D595CD-56A8-6E44-B860-E5A0809D9C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850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4B572-1281-E940-AE89-0197FF09EF28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BDCD1-84A4-4B41-8C1A-FC0D7FF66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308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4B572-1281-E940-AE89-0197FF09EF28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BDCD1-84A4-4B41-8C1A-FC0D7FF66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397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4B572-1281-E940-AE89-0197FF09EF28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BDCD1-84A4-4B41-8C1A-FC0D7FF66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298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4B572-1281-E940-AE89-0197FF09EF28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BDCD1-84A4-4B41-8C1A-FC0D7FF66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887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4B572-1281-E940-AE89-0197FF09EF28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BDCD1-84A4-4B41-8C1A-FC0D7FF66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417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4B572-1281-E940-AE89-0197FF09EF28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BDCD1-84A4-4B41-8C1A-FC0D7FF66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300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4B572-1281-E940-AE89-0197FF09EF28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BDCD1-84A4-4B41-8C1A-FC0D7FF66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267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4B572-1281-E940-AE89-0197FF09EF28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BDCD1-84A4-4B41-8C1A-FC0D7FF66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561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4B572-1281-E940-AE89-0197FF09EF28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BDCD1-84A4-4B41-8C1A-FC0D7FF66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36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4B572-1281-E940-AE89-0197FF09EF28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BDCD1-84A4-4B41-8C1A-FC0D7FF66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769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4B572-1281-E940-AE89-0197FF09EF28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BDCD1-84A4-4B41-8C1A-FC0D7FF66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782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4B572-1281-E940-AE89-0197FF09EF28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BDCD1-84A4-4B41-8C1A-FC0D7FF66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72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A8886544-63B4-4EC9-8422-4B8DA930B765}"/>
              </a:ext>
            </a:extLst>
          </p:cNvPr>
          <p:cNvSpPr/>
          <p:nvPr/>
        </p:nvSpPr>
        <p:spPr>
          <a:xfrm>
            <a:off x="0" y="0"/>
            <a:ext cx="3035300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0000"/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E9DF543C-A0E8-43D0-90F6-8812B036F676}"/>
              </a:ext>
            </a:extLst>
          </p:cNvPr>
          <p:cNvSpPr/>
          <p:nvPr/>
        </p:nvSpPr>
        <p:spPr>
          <a:xfrm>
            <a:off x="4079875" y="584199"/>
            <a:ext cx="7092950" cy="3997325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/>
          <a:p>
            <a:r>
              <a:rPr lang="en-US" sz="3200" b="1" dirty="0">
                <a:solidFill>
                  <a:srgbClr val="2A3860"/>
                </a:solidFill>
                <a:latin typeface="Montserrat"/>
              </a:rPr>
              <a:t> </a:t>
            </a:r>
            <a:endParaRPr lang="ru-RU" sz="3200" b="1" dirty="0">
              <a:solidFill>
                <a:srgbClr val="2A3860"/>
              </a:solidFill>
              <a:latin typeface="Montserrat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B876952F-9853-4A03-AD71-72D66AEE87F1}"/>
              </a:ext>
            </a:extLst>
          </p:cNvPr>
          <p:cNvSpPr/>
          <p:nvPr/>
        </p:nvSpPr>
        <p:spPr>
          <a:xfrm>
            <a:off x="0" y="5411756"/>
            <a:ext cx="3035300" cy="144624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dirty="0">
                <a:solidFill>
                  <a:schemeClr val="bg1"/>
                </a:solidFill>
                <a:ea typeface="Source Sans Pro" panose="020B0503030403020204" pitchFamily="34" charset="0"/>
              </a:rPr>
              <a:t>Март 18,</a:t>
            </a:r>
            <a:r>
              <a:rPr lang="en-US" dirty="0">
                <a:solidFill>
                  <a:schemeClr val="bg1"/>
                </a:solidFill>
                <a:ea typeface="Source Sans Pro" panose="020B0503030403020204" pitchFamily="34" charset="0"/>
              </a:rPr>
              <a:t> 202</a:t>
            </a:r>
            <a:r>
              <a:rPr lang="ru-RU" dirty="0">
                <a:solidFill>
                  <a:schemeClr val="bg1"/>
                </a:solidFill>
                <a:ea typeface="Source Sans Pro" panose="020B0503030403020204" pitchFamily="34" charset="0"/>
              </a:rPr>
              <a:t>5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CF5C4159-4E77-44A4-ADE1-904575711BC9}"/>
              </a:ext>
            </a:extLst>
          </p:cNvPr>
          <p:cNvSpPr/>
          <p:nvPr/>
        </p:nvSpPr>
        <p:spPr>
          <a:xfrm>
            <a:off x="3035300" y="5121275"/>
            <a:ext cx="9156700" cy="1736725"/>
          </a:xfrm>
          <a:prstGeom prst="rect">
            <a:avLst/>
          </a:prstGeom>
          <a:solidFill>
            <a:srgbClr val="2A38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544882EF-C5AF-4382-8250-3D220A18BA5D}"/>
              </a:ext>
            </a:extLst>
          </p:cNvPr>
          <p:cNvSpPr/>
          <p:nvPr/>
        </p:nvSpPr>
        <p:spPr>
          <a:xfrm>
            <a:off x="4079874" y="5121276"/>
            <a:ext cx="7707737" cy="173672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/>
          <a:p>
            <a:pPr>
              <a:lnSpc>
                <a:spcPct val="120000"/>
              </a:lnSpc>
            </a:pPr>
            <a:r>
              <a:rPr lang="ru-RU" sz="2800" b="1" dirty="0">
                <a:solidFill>
                  <a:schemeClr val="bg1"/>
                </a:solidFill>
                <a:ea typeface="Source Sans Pro SemiBold" panose="020B0603030403020204" pitchFamily="34" charset="0"/>
              </a:rPr>
              <a:t>Сергей Вотяков</a:t>
            </a:r>
            <a:endParaRPr lang="en-US" sz="2800" b="1" dirty="0">
              <a:solidFill>
                <a:schemeClr val="bg1"/>
              </a:solidFill>
              <a:ea typeface="Source Sans Pro SemiBold" panose="020B0603030403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dirty="0">
                <a:solidFill>
                  <a:schemeClr val="bg1"/>
                </a:solidFill>
                <a:ea typeface="Source Sans Pro" panose="020B0503030403020204" pitchFamily="34" charset="0"/>
              </a:rPr>
              <a:t>GR </a:t>
            </a:r>
            <a:r>
              <a:rPr lang="ru-RU" dirty="0">
                <a:solidFill>
                  <a:schemeClr val="bg1"/>
                </a:solidFill>
                <a:ea typeface="Source Sans Pro" panose="020B0503030403020204" pitchFamily="34" charset="0"/>
              </a:rPr>
              <a:t>директор </a:t>
            </a:r>
            <a:r>
              <a:rPr lang="en-US" dirty="0">
                <a:solidFill>
                  <a:schemeClr val="bg1"/>
                </a:solidFill>
                <a:ea typeface="Source Sans Pro" panose="020B0503030403020204" pitchFamily="34" charset="0"/>
              </a:rPr>
              <a:t>PIX Robotics</a:t>
            </a:r>
            <a:r>
              <a:rPr lang="ru-RU" dirty="0">
                <a:solidFill>
                  <a:schemeClr val="bg1"/>
                </a:solidFill>
                <a:ea typeface="Source Sans Pro" panose="020B0503030403020204" pitchFamily="34" charset="0"/>
              </a:rPr>
              <a:t>, член Правления </a:t>
            </a:r>
            <a:r>
              <a:rPr lang="en-US" dirty="0">
                <a:solidFill>
                  <a:schemeClr val="bg1"/>
                </a:solidFill>
                <a:ea typeface="Source Sans Pro" panose="020B0503030403020204" pitchFamily="34" charset="0"/>
              </a:rPr>
              <a:t>RUSSOFT</a:t>
            </a:r>
            <a:r>
              <a:rPr lang="ru-RU" dirty="0">
                <a:solidFill>
                  <a:schemeClr val="bg1"/>
                </a:solidFill>
                <a:ea typeface="Source Sans Pro" panose="020B0503030403020204" pitchFamily="34" charset="0"/>
              </a:rPr>
              <a:t>, ректор </a:t>
            </a:r>
            <a:r>
              <a:rPr lang="en-US" dirty="0">
                <a:solidFill>
                  <a:schemeClr val="bg1"/>
                </a:solidFill>
                <a:ea typeface="Source Sans Pro" panose="020B0503030403020204" pitchFamily="34" charset="0"/>
              </a:rPr>
              <a:t>NARPA</a:t>
            </a:r>
          </a:p>
          <a:p>
            <a:pPr>
              <a:lnSpc>
                <a:spcPct val="120000"/>
              </a:lnSpc>
            </a:pPr>
            <a:r>
              <a:rPr lang="en-US" dirty="0">
                <a:solidFill>
                  <a:schemeClr val="bg1"/>
                </a:solidFill>
                <a:ea typeface="Source Sans Pro" panose="020B0503030403020204" pitchFamily="34" charset="0"/>
              </a:rPr>
              <a:t>info@narpa.ru|www.narpa.ru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69338" y="857756"/>
            <a:ext cx="1901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tx2"/>
                </a:solidFill>
              </a:rPr>
              <a:t>  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482666" y="1698121"/>
            <a:ext cx="80217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tx2"/>
                </a:solidFill>
              </a:rPr>
              <a:t>RPA-</a:t>
            </a:r>
            <a:r>
              <a:rPr lang="ru-RU" sz="4400" b="1" dirty="0">
                <a:solidFill>
                  <a:schemeClr val="tx2"/>
                </a:solidFill>
              </a:rPr>
              <a:t>роботы и ИИ-агенты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302A4FB-8198-9D3C-B2DC-E3D317B644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959" y="461821"/>
            <a:ext cx="2401396" cy="1838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3977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CC53CA-C68F-28FE-0B06-FAC78555AA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A71F307C-7580-5B45-2B0F-345A33FD07C1}"/>
              </a:ext>
            </a:extLst>
          </p:cNvPr>
          <p:cNvSpPr/>
          <p:nvPr/>
        </p:nvSpPr>
        <p:spPr>
          <a:xfrm>
            <a:off x="0" y="0"/>
            <a:ext cx="3035300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0000"/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B8883A1-9E17-D01C-6019-477578F68D67}"/>
              </a:ext>
            </a:extLst>
          </p:cNvPr>
          <p:cNvSpPr/>
          <p:nvPr/>
        </p:nvSpPr>
        <p:spPr>
          <a:xfrm>
            <a:off x="4079875" y="584199"/>
            <a:ext cx="7092950" cy="3997325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/>
          <a:p>
            <a:r>
              <a:rPr lang="en-US" sz="3200" b="1" dirty="0">
                <a:solidFill>
                  <a:srgbClr val="2A3860"/>
                </a:solidFill>
                <a:latin typeface="Montserrat"/>
              </a:rPr>
              <a:t> </a:t>
            </a:r>
            <a:endParaRPr lang="ru-RU" sz="3200" b="1" dirty="0">
              <a:solidFill>
                <a:srgbClr val="2A3860"/>
              </a:solidFill>
              <a:latin typeface="Montserrat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7775A336-A1BC-10F0-588A-5F134B83994C}"/>
              </a:ext>
            </a:extLst>
          </p:cNvPr>
          <p:cNvSpPr/>
          <p:nvPr/>
        </p:nvSpPr>
        <p:spPr>
          <a:xfrm>
            <a:off x="0" y="5411756"/>
            <a:ext cx="3035300" cy="144624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dirty="0">
                <a:solidFill>
                  <a:schemeClr val="bg1"/>
                </a:solidFill>
                <a:ea typeface="Source Sans Pro" panose="020B0503030403020204" pitchFamily="34" charset="0"/>
              </a:rPr>
              <a:t>Март</a:t>
            </a:r>
            <a:r>
              <a:rPr lang="en-US" dirty="0">
                <a:solidFill>
                  <a:schemeClr val="bg1"/>
                </a:solidFill>
                <a:ea typeface="Source Sans Pro" panose="020B0503030403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ea typeface="Source Sans Pro" panose="020B0503030403020204" pitchFamily="34" charset="0"/>
              </a:rPr>
              <a:t>18</a:t>
            </a:r>
            <a:r>
              <a:rPr lang="en-US" dirty="0">
                <a:solidFill>
                  <a:schemeClr val="bg1"/>
                </a:solidFill>
                <a:ea typeface="Source Sans Pro" panose="020B0503030403020204" pitchFamily="34" charset="0"/>
              </a:rPr>
              <a:t>, 202</a:t>
            </a:r>
            <a:r>
              <a:rPr lang="ru-RU" dirty="0">
                <a:solidFill>
                  <a:schemeClr val="bg1"/>
                </a:solidFill>
                <a:ea typeface="Source Sans Pro" panose="020B0503030403020204" pitchFamily="34" charset="0"/>
              </a:rPr>
              <a:t>5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AE1D8923-2FA3-1271-4EB2-E5421CA0AE09}"/>
              </a:ext>
            </a:extLst>
          </p:cNvPr>
          <p:cNvSpPr/>
          <p:nvPr/>
        </p:nvSpPr>
        <p:spPr>
          <a:xfrm>
            <a:off x="3035300" y="5121275"/>
            <a:ext cx="9156700" cy="1736725"/>
          </a:xfrm>
          <a:prstGeom prst="rect">
            <a:avLst/>
          </a:prstGeom>
          <a:solidFill>
            <a:srgbClr val="2A38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5EECFEAF-01ED-EC58-6571-0EA225CFE524}"/>
              </a:ext>
            </a:extLst>
          </p:cNvPr>
          <p:cNvSpPr/>
          <p:nvPr/>
        </p:nvSpPr>
        <p:spPr>
          <a:xfrm>
            <a:off x="4079874" y="5121276"/>
            <a:ext cx="7707737" cy="173672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/>
          <a:p>
            <a:pPr>
              <a:lnSpc>
                <a:spcPct val="120000"/>
              </a:lnSpc>
            </a:pPr>
            <a:r>
              <a:rPr lang="ru-RU" sz="2800" b="1" dirty="0">
                <a:solidFill>
                  <a:schemeClr val="bg1"/>
                </a:solidFill>
                <a:ea typeface="Source Sans Pro SemiBold" panose="020B0603030403020204" pitchFamily="34" charset="0"/>
              </a:rPr>
              <a:t>Сергей Вотяков</a:t>
            </a:r>
            <a:endParaRPr lang="en-US" sz="2800" b="1" dirty="0">
              <a:solidFill>
                <a:schemeClr val="bg1"/>
              </a:solidFill>
              <a:ea typeface="Source Sans Pro SemiBold" panose="020B0603030403020204" pitchFamily="34" charset="0"/>
            </a:endParaRPr>
          </a:p>
          <a:p>
            <a:pPr>
              <a:lnSpc>
                <a:spcPct val="120000"/>
              </a:lnSpc>
            </a:pPr>
            <a:r>
              <a:rPr lang="ru-RU" dirty="0">
                <a:solidFill>
                  <a:schemeClr val="bg1"/>
                </a:solidFill>
                <a:ea typeface="Source Sans Pro" panose="020B0503030403020204" pitchFamily="34" charset="0"/>
              </a:rPr>
              <a:t>GR директор PIX Robotics, член Правления RUSSOFT, ректор NARPA</a:t>
            </a:r>
          </a:p>
          <a:p>
            <a:pPr>
              <a:lnSpc>
                <a:spcPct val="120000"/>
              </a:lnSpc>
            </a:pPr>
            <a:r>
              <a:rPr lang="en-US" dirty="0">
                <a:solidFill>
                  <a:schemeClr val="bg1"/>
                </a:solidFill>
                <a:ea typeface="Source Sans Pro" panose="020B0503030403020204" pitchFamily="34" charset="0"/>
              </a:rPr>
              <a:t>info@narpa.ru|www.narpa.ru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6E16FB4-23DB-B2D1-8368-C26D4668CDE2}"/>
              </a:ext>
            </a:extLst>
          </p:cNvPr>
          <p:cNvSpPr txBox="1"/>
          <p:nvPr/>
        </p:nvSpPr>
        <p:spPr>
          <a:xfrm>
            <a:off x="469338" y="857756"/>
            <a:ext cx="1901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tx2"/>
                </a:solidFill>
              </a:rPr>
              <a:t>  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C236FC-E48D-4A20-3F81-12EEE957CCF7}"/>
              </a:ext>
            </a:extLst>
          </p:cNvPr>
          <p:cNvSpPr txBox="1"/>
          <p:nvPr/>
        </p:nvSpPr>
        <p:spPr>
          <a:xfrm>
            <a:off x="4700812" y="1822090"/>
            <a:ext cx="69883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>
                <a:solidFill>
                  <a:schemeClr val="tx2"/>
                </a:solidFill>
              </a:rPr>
              <a:t>Спасибо за внимание!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98822F38-D111-5A11-B460-5F1B4E136F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959" y="461821"/>
            <a:ext cx="2401396" cy="1838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259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0316CE-2CCB-1F42-AFD4-A82EA874B8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3DB3964C-A9F7-FB84-0197-0A2E28C9A524}"/>
              </a:ext>
            </a:extLst>
          </p:cNvPr>
          <p:cNvSpPr txBox="1">
            <a:spLocks/>
          </p:cNvSpPr>
          <p:nvPr/>
        </p:nvSpPr>
        <p:spPr>
          <a:xfrm>
            <a:off x="826683" y="283763"/>
            <a:ext cx="10776432" cy="7201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solidFill>
                  <a:srgbClr val="2A3860"/>
                </a:solidFill>
                <a:latin typeface="Montserrat"/>
              </a:rPr>
              <a:t>Понятия и технологии</a:t>
            </a:r>
            <a:br>
              <a:rPr lang="ru-RU" sz="2800" b="1" dirty="0">
                <a:solidFill>
                  <a:srgbClr val="2A3860"/>
                </a:solidFill>
                <a:latin typeface="Montserrat"/>
              </a:rPr>
            </a:br>
            <a:endParaRPr lang="en-US" sz="2400" dirty="0">
              <a:solidFill>
                <a:srgbClr val="2A3860"/>
              </a:solidFill>
              <a:latin typeface="Montserrat"/>
            </a:endParaRPr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id="{0F446680-7282-05A0-E63D-F92CA35D0E34}"/>
              </a:ext>
            </a:extLst>
          </p:cNvPr>
          <p:cNvSpPr txBox="1">
            <a:spLocks/>
          </p:cNvSpPr>
          <p:nvPr/>
        </p:nvSpPr>
        <p:spPr>
          <a:xfrm>
            <a:off x="928727" y="1572044"/>
            <a:ext cx="8057478" cy="45961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endParaRPr lang="ru-RU" sz="1600" dirty="0"/>
          </a:p>
          <a:p>
            <a:pPr marL="0" indent="0">
              <a:lnSpc>
                <a:spcPct val="100000"/>
              </a:lnSpc>
              <a:buNone/>
            </a:pPr>
            <a:r>
              <a:rPr lang="ru-RU" sz="2400" dirty="0"/>
              <a:t>1. Технология </a:t>
            </a:r>
            <a:r>
              <a:rPr lang="en-US" sz="2400" dirty="0"/>
              <a:t>RPA</a:t>
            </a:r>
            <a:endParaRPr lang="ru-RU" sz="2400" dirty="0"/>
          </a:p>
          <a:p>
            <a:pPr marL="0" indent="0">
              <a:lnSpc>
                <a:spcPct val="100000"/>
              </a:lnSpc>
              <a:buNone/>
            </a:pPr>
            <a:r>
              <a:rPr lang="ru-RU" sz="2400" dirty="0"/>
              <a:t>2. Искусственный интеллект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2400" dirty="0"/>
              <a:t>3. ИИ агенты</a:t>
            </a:r>
            <a:endParaRPr lang="en-US" sz="2400" dirty="0"/>
          </a:p>
          <a:p>
            <a:pPr marL="0" indent="0">
              <a:lnSpc>
                <a:spcPct val="100000"/>
              </a:lnSpc>
              <a:buNone/>
            </a:pPr>
            <a:br>
              <a:rPr lang="ru-RU" sz="1600" dirty="0"/>
            </a:br>
            <a:br>
              <a:rPr lang="ru-RU" sz="1600" dirty="0"/>
            </a:br>
            <a:r>
              <a:rPr lang="ru-RU" sz="1600" b="1" dirty="0"/>
              <a:t>Вопросы для обсуждения: </a:t>
            </a:r>
            <a:br>
              <a:rPr lang="ru-RU" sz="1600" b="1" dirty="0"/>
            </a:br>
            <a:br>
              <a:rPr lang="ru-RU" sz="1600" dirty="0"/>
            </a:br>
            <a:r>
              <a:rPr lang="ru-RU" sz="1600" dirty="0"/>
              <a:t>Что такое RPA-роботы (с ИИ и без) и ИИ-агенты?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1600" dirty="0"/>
              <a:t>В чем между ними разница?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1600" dirty="0"/>
              <a:t>Как понять, что из них внедрить для решения юридических задач?</a:t>
            </a:r>
          </a:p>
          <a:p>
            <a:pPr marL="0" indent="0">
              <a:lnSpc>
                <a:spcPct val="100000"/>
              </a:lnSpc>
              <a:buNone/>
            </a:pPr>
            <a:endParaRPr lang="ru-RU" sz="1600" dirty="0"/>
          </a:p>
          <a:p>
            <a:pPr marL="0" indent="0">
              <a:lnSpc>
                <a:spcPct val="100000"/>
              </a:lnSpc>
              <a:buNone/>
            </a:pPr>
            <a:endParaRPr lang="ru-RU" sz="1600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32AC8DAB-14F5-0D29-F8E1-E85CD8D42722}"/>
              </a:ext>
            </a:extLst>
          </p:cNvPr>
          <p:cNvSpPr/>
          <p:nvPr/>
        </p:nvSpPr>
        <p:spPr>
          <a:xfrm>
            <a:off x="0" y="6102000"/>
            <a:ext cx="12192000" cy="756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                                                 </a:t>
            </a:r>
            <a:r>
              <a:rPr lang="en-US" sz="2000" dirty="0"/>
              <a:t>NARPA</a:t>
            </a:r>
            <a:endParaRPr lang="ru-RU" sz="2000" dirty="0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D04154F8-83A5-F499-BA25-E2A2D3515CBF}"/>
              </a:ext>
            </a:extLst>
          </p:cNvPr>
          <p:cNvSpPr/>
          <p:nvPr/>
        </p:nvSpPr>
        <p:spPr>
          <a:xfrm>
            <a:off x="6096000" y="5841800"/>
            <a:ext cx="6096000" cy="432000"/>
          </a:xfrm>
          <a:prstGeom prst="rect">
            <a:avLst/>
          </a:prstGeom>
          <a:solidFill>
            <a:srgbClr val="2A38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8DE13EB2-1A2E-D9AB-CAE7-ED9EB2D206D1}"/>
              </a:ext>
            </a:extLst>
          </p:cNvPr>
          <p:cNvSpPr/>
          <p:nvPr/>
        </p:nvSpPr>
        <p:spPr>
          <a:xfrm>
            <a:off x="6096000" y="5841800"/>
            <a:ext cx="5076825" cy="431999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/>
          <a:p>
            <a:pPr algn="r"/>
            <a:endParaRPr lang="ru-RU" sz="1700" dirty="0">
              <a:solidFill>
                <a:srgbClr val="FC7C14"/>
              </a:solidFill>
              <a:latin typeface="Montserrat Black" panose="00000A00000000000000" pitchFamily="2" charset="-52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3AA65EE7-258E-823F-0B11-1CED9290C06A}"/>
              </a:ext>
            </a:extLst>
          </p:cNvPr>
          <p:cNvSpPr/>
          <p:nvPr/>
        </p:nvSpPr>
        <p:spPr>
          <a:xfrm>
            <a:off x="6095999" y="5841801"/>
            <a:ext cx="5076825" cy="431999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/>
          <a:p>
            <a:pPr algn="r"/>
            <a:endParaRPr lang="en-US" sz="1700" dirty="0">
              <a:solidFill>
                <a:schemeClr val="bg1"/>
              </a:solidFill>
              <a:latin typeface="Montserrat Black" panose="00000A00000000000000" pitchFamily="2" charset="-52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3BBB8BB-1DBD-7B72-53F0-F7DBAD9FFD11}"/>
              </a:ext>
            </a:extLst>
          </p:cNvPr>
          <p:cNvSpPr txBox="1"/>
          <p:nvPr/>
        </p:nvSpPr>
        <p:spPr>
          <a:xfrm>
            <a:off x="6522181" y="5868054"/>
            <a:ext cx="4928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                        Robotic Process Automation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597691C-F8DF-FE42-FFB7-3952507B46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4659" y="841527"/>
            <a:ext cx="6096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577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F04E5B-E478-C243-01DB-C7E9E31788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95BA6164-EE71-3256-70AF-F53AF67E9228}"/>
              </a:ext>
            </a:extLst>
          </p:cNvPr>
          <p:cNvSpPr txBox="1">
            <a:spLocks/>
          </p:cNvSpPr>
          <p:nvPr/>
        </p:nvSpPr>
        <p:spPr>
          <a:xfrm>
            <a:off x="826683" y="283763"/>
            <a:ext cx="10776432" cy="7201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solidFill>
                  <a:srgbClr val="2A3860"/>
                </a:solidFill>
                <a:latin typeface="Montserrat"/>
              </a:rPr>
              <a:t>Отличия </a:t>
            </a:r>
            <a:r>
              <a:rPr lang="en-US" sz="2800" b="1" dirty="0">
                <a:solidFill>
                  <a:srgbClr val="2A3860"/>
                </a:solidFill>
                <a:latin typeface="Montserrat"/>
              </a:rPr>
              <a:t>RPA </a:t>
            </a:r>
            <a:r>
              <a:rPr lang="ru-RU" sz="2800" b="1" dirty="0">
                <a:solidFill>
                  <a:srgbClr val="2A3860"/>
                </a:solidFill>
                <a:latin typeface="Montserrat"/>
              </a:rPr>
              <a:t>робота от ИИ агента</a:t>
            </a:r>
            <a:br>
              <a:rPr lang="ru-RU" sz="2800" b="1" dirty="0">
                <a:solidFill>
                  <a:srgbClr val="2A3860"/>
                </a:solidFill>
                <a:latin typeface="Montserrat"/>
              </a:rPr>
            </a:br>
            <a:endParaRPr lang="en-US" sz="2400" dirty="0">
              <a:solidFill>
                <a:srgbClr val="2A3860"/>
              </a:solidFill>
              <a:latin typeface="Montserrat"/>
            </a:endParaRPr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id="{CD677383-F625-0261-2A94-E99B8255742E}"/>
              </a:ext>
            </a:extLst>
          </p:cNvPr>
          <p:cNvSpPr txBox="1">
            <a:spLocks/>
          </p:cNvSpPr>
          <p:nvPr/>
        </p:nvSpPr>
        <p:spPr>
          <a:xfrm>
            <a:off x="1274956" y="3837022"/>
            <a:ext cx="2755506" cy="62068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endParaRPr lang="ru-RU" sz="1600" dirty="0"/>
          </a:p>
          <a:p>
            <a:pPr marL="0" indent="0">
              <a:lnSpc>
                <a:spcPct val="100000"/>
              </a:lnSpc>
              <a:buNone/>
            </a:pPr>
            <a:endParaRPr lang="ru-RU" sz="1600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6BCDA91E-E588-0021-7B85-14CF8B77B243}"/>
              </a:ext>
            </a:extLst>
          </p:cNvPr>
          <p:cNvSpPr/>
          <p:nvPr/>
        </p:nvSpPr>
        <p:spPr>
          <a:xfrm>
            <a:off x="0" y="6102000"/>
            <a:ext cx="12192000" cy="756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                                                 </a:t>
            </a:r>
            <a:r>
              <a:rPr lang="en-US" sz="2000" dirty="0"/>
              <a:t>NARPA</a:t>
            </a:r>
            <a:endParaRPr lang="ru-RU" sz="2000" dirty="0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7E52308C-C697-F6E3-3A1E-628AD77038C0}"/>
              </a:ext>
            </a:extLst>
          </p:cNvPr>
          <p:cNvSpPr/>
          <p:nvPr/>
        </p:nvSpPr>
        <p:spPr>
          <a:xfrm>
            <a:off x="6096000" y="5841800"/>
            <a:ext cx="6096000" cy="432000"/>
          </a:xfrm>
          <a:prstGeom prst="rect">
            <a:avLst/>
          </a:prstGeom>
          <a:solidFill>
            <a:srgbClr val="2A38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066C36DC-154F-71B1-0496-F5DD7A894E8A}"/>
              </a:ext>
            </a:extLst>
          </p:cNvPr>
          <p:cNvSpPr/>
          <p:nvPr/>
        </p:nvSpPr>
        <p:spPr>
          <a:xfrm>
            <a:off x="6096000" y="5841800"/>
            <a:ext cx="5076825" cy="431999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/>
          <a:p>
            <a:pPr algn="r"/>
            <a:endParaRPr lang="ru-RU" sz="1700" dirty="0">
              <a:solidFill>
                <a:srgbClr val="FC7C14"/>
              </a:solidFill>
              <a:latin typeface="Montserrat Black" panose="00000A00000000000000" pitchFamily="2" charset="-52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51962B4C-E299-1C3A-7283-683A11A218FD}"/>
              </a:ext>
            </a:extLst>
          </p:cNvPr>
          <p:cNvSpPr/>
          <p:nvPr/>
        </p:nvSpPr>
        <p:spPr>
          <a:xfrm>
            <a:off x="6095999" y="5841801"/>
            <a:ext cx="5076825" cy="431999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/>
          <a:p>
            <a:pPr algn="r"/>
            <a:endParaRPr lang="en-US" sz="1700" dirty="0">
              <a:solidFill>
                <a:schemeClr val="bg1"/>
              </a:solidFill>
              <a:latin typeface="Montserrat Black" panose="00000A00000000000000" pitchFamily="2" charset="-52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0F37077-F9E6-F285-911B-2632964CDE7F}"/>
              </a:ext>
            </a:extLst>
          </p:cNvPr>
          <p:cNvSpPr txBox="1"/>
          <p:nvPr/>
        </p:nvSpPr>
        <p:spPr>
          <a:xfrm>
            <a:off x="6522181" y="5868054"/>
            <a:ext cx="4928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                        Robotic Process Automation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3483F4-2E1F-FFC7-391C-226823362B46}"/>
              </a:ext>
            </a:extLst>
          </p:cNvPr>
          <p:cNvSpPr txBox="1"/>
          <p:nvPr/>
        </p:nvSpPr>
        <p:spPr>
          <a:xfrm>
            <a:off x="426128" y="1227744"/>
            <a:ext cx="114521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b="1" dirty="0"/>
              <a:t>RPA — это инструмент интеллектуальной автоматизации, а ИИ-агент — автономная система принятия решений.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0B6AC2-F7E2-8FF8-B4FB-3AD208D8CC5F}"/>
              </a:ext>
            </a:extLst>
          </p:cNvPr>
          <p:cNvSpPr txBox="1"/>
          <p:nvPr/>
        </p:nvSpPr>
        <p:spPr>
          <a:xfrm>
            <a:off x="541538" y="1986179"/>
            <a:ext cx="46341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RPA-робот с OCR/LLM всё ещё выполняет заранее заданные задачи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RPA-робот работает по жёстким правилам и использует OCR/LLM как инструмент для выполнения конкретных шагов.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RPA-робот с OCR/LLM остаётся ограниченным заранее настроенными сценариями.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RPA-</a:t>
            </a:r>
            <a:r>
              <a:rPr lang="ru-RU" dirty="0"/>
              <a:t>робот может работать в закрытом контуре.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E90BA3-416C-B491-46CD-43943F7CCCA0}"/>
              </a:ext>
            </a:extLst>
          </p:cNvPr>
          <p:cNvSpPr txBox="1"/>
          <p:nvPr/>
        </p:nvSpPr>
        <p:spPr>
          <a:xfrm>
            <a:off x="5992427" y="1943951"/>
            <a:ext cx="518039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ИИ-агент способен анализировать, принимать решения и действовать в непредсказуемых условиях, адаптируясь к новым данным.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ИИ-агент самостоятельно интерпретирует данные, учится на опыте и может менять своё поведение в зависимости от контекста.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ИИ-агент способен генерировать новые решения и действовать в динамичных условиях.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Человек не влияет на принятие решений ИИ-агентом и не может его ограничивать.</a:t>
            </a:r>
          </a:p>
        </p:txBody>
      </p:sp>
    </p:spTree>
    <p:extLst>
      <p:ext uri="{BB962C8B-B14F-4D97-AF65-F5344CB8AC3E}">
        <p14:creationId xmlns:p14="http://schemas.microsoft.com/office/powerpoint/2010/main" val="2697189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3FA8724D-278A-4B1E-8A42-B3B849A366BE}"/>
              </a:ext>
            </a:extLst>
          </p:cNvPr>
          <p:cNvSpPr txBox="1">
            <a:spLocks/>
          </p:cNvSpPr>
          <p:nvPr/>
        </p:nvSpPr>
        <p:spPr>
          <a:xfrm>
            <a:off x="601923" y="389091"/>
            <a:ext cx="10153651" cy="7755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>
                <a:solidFill>
                  <a:srgbClr val="2A3860"/>
                </a:solidFill>
                <a:latin typeface="Montserrat"/>
              </a:rPr>
              <a:t>Корпоративный подход к внедрению </a:t>
            </a:r>
            <a:r>
              <a:rPr lang="en-US" sz="2800" dirty="0">
                <a:solidFill>
                  <a:srgbClr val="2A3860"/>
                </a:solidFill>
                <a:latin typeface="Montserrat"/>
              </a:rPr>
              <a:t>RPA </a:t>
            </a:r>
            <a:r>
              <a:rPr lang="ru-RU" sz="2800" dirty="0">
                <a:solidFill>
                  <a:srgbClr val="2A3860"/>
                </a:solidFill>
                <a:latin typeface="Montserrat"/>
              </a:rPr>
              <a:t>на примере промышленного холдинга</a:t>
            </a:r>
            <a:r>
              <a:rPr lang="en-US" sz="2800" dirty="0">
                <a:solidFill>
                  <a:srgbClr val="2A3860"/>
                </a:solidFill>
                <a:latin typeface="Montserrat"/>
              </a:rPr>
              <a:t> </a:t>
            </a:r>
            <a:r>
              <a:rPr lang="ru-RU" sz="2800" dirty="0">
                <a:solidFill>
                  <a:srgbClr val="2A3860"/>
                </a:solidFill>
                <a:latin typeface="Montserrat"/>
              </a:rPr>
              <a:t>из Германии</a:t>
            </a:r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id="{E720AA58-6F91-4AF5-A601-C824FB4AFC9D}"/>
              </a:ext>
            </a:extLst>
          </p:cNvPr>
          <p:cNvSpPr txBox="1">
            <a:spLocks/>
          </p:cNvSpPr>
          <p:nvPr/>
        </p:nvSpPr>
        <p:spPr>
          <a:xfrm>
            <a:off x="537882" y="1187833"/>
            <a:ext cx="4229427" cy="41960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endParaRPr lang="ru-RU" sz="1600" dirty="0"/>
          </a:p>
          <a:p>
            <a:pPr>
              <a:lnSpc>
                <a:spcPct val="100000"/>
              </a:lnSpc>
            </a:pPr>
            <a:r>
              <a:rPr lang="ru-RU" sz="2400" dirty="0"/>
              <a:t>Технологии ИИ уже активно применяются во всех офисных процессах, повышая эффективность, качество и сроки исполнения задач. </a:t>
            </a:r>
          </a:p>
          <a:p>
            <a:pPr>
              <a:lnSpc>
                <a:spcPct val="100000"/>
              </a:lnSpc>
            </a:pPr>
            <a:r>
              <a:rPr lang="ru-RU" sz="2400" dirty="0"/>
              <a:t>Их дальнейшее развитие открывает новые возможности для юристов всех специализаций, нотариусов и консультантов.</a:t>
            </a:r>
            <a:endParaRPr lang="ru-RU" sz="1600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6B21E275-F55E-48A7-8AE8-22DA4C6256EE}"/>
              </a:ext>
            </a:extLst>
          </p:cNvPr>
          <p:cNvSpPr/>
          <p:nvPr/>
        </p:nvSpPr>
        <p:spPr>
          <a:xfrm>
            <a:off x="0" y="6102000"/>
            <a:ext cx="12192000" cy="756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                                                 </a:t>
            </a:r>
            <a:r>
              <a:rPr lang="en-US" sz="2000" dirty="0"/>
              <a:t>NARPA</a:t>
            </a:r>
            <a:endParaRPr lang="ru-RU" sz="2000" dirty="0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B4342B11-FD97-4D00-9268-1E0B91DC61C0}"/>
              </a:ext>
            </a:extLst>
          </p:cNvPr>
          <p:cNvSpPr/>
          <p:nvPr/>
        </p:nvSpPr>
        <p:spPr>
          <a:xfrm>
            <a:off x="6096000" y="5841800"/>
            <a:ext cx="6096000" cy="432000"/>
          </a:xfrm>
          <a:prstGeom prst="rect">
            <a:avLst/>
          </a:prstGeom>
          <a:solidFill>
            <a:srgbClr val="2A38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5EA2A35B-0113-49D6-973F-50369E552C1B}"/>
              </a:ext>
            </a:extLst>
          </p:cNvPr>
          <p:cNvSpPr/>
          <p:nvPr/>
        </p:nvSpPr>
        <p:spPr>
          <a:xfrm>
            <a:off x="6096000" y="5841800"/>
            <a:ext cx="5076825" cy="431999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/>
          <a:p>
            <a:pPr algn="r"/>
            <a:endParaRPr lang="ru-RU" sz="1700" dirty="0">
              <a:solidFill>
                <a:srgbClr val="FC7C14"/>
              </a:solidFill>
              <a:latin typeface="Montserrat Black" panose="00000A00000000000000" pitchFamily="2" charset="-52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404CFA92-2369-43E4-B4F2-EDB71DAF8BD3}"/>
              </a:ext>
            </a:extLst>
          </p:cNvPr>
          <p:cNvSpPr/>
          <p:nvPr/>
        </p:nvSpPr>
        <p:spPr>
          <a:xfrm>
            <a:off x="6095999" y="5841801"/>
            <a:ext cx="5076825" cy="431999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/>
          <a:p>
            <a:pPr algn="r"/>
            <a:endParaRPr lang="en-US" sz="1700" dirty="0">
              <a:solidFill>
                <a:schemeClr val="bg1"/>
              </a:solidFill>
              <a:latin typeface="Montserrat Black" panose="00000A00000000000000" pitchFamily="2" charset="-5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522181" y="5868054"/>
            <a:ext cx="4928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                        Robotic Process Automation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A0D2947-82FB-5847-E479-31AC0A0751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3037" y="1481250"/>
            <a:ext cx="3015633" cy="3707005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25AC036-98B0-CA0B-8A00-603F3E8AC4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8253" y="1378834"/>
            <a:ext cx="2758369" cy="3878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421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0316CE-2CCB-1F42-AFD4-A82EA874B8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3DB3964C-A9F7-FB84-0197-0A2E28C9A524}"/>
              </a:ext>
            </a:extLst>
          </p:cNvPr>
          <p:cNvSpPr txBox="1">
            <a:spLocks/>
          </p:cNvSpPr>
          <p:nvPr/>
        </p:nvSpPr>
        <p:spPr>
          <a:xfrm>
            <a:off x="826683" y="283763"/>
            <a:ext cx="10776432" cy="11079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solidFill>
                  <a:srgbClr val="2A3860"/>
                </a:solidFill>
                <a:latin typeface="Montserrat"/>
              </a:rPr>
              <a:t>Примеры использования </a:t>
            </a:r>
            <a:r>
              <a:rPr lang="en-US" sz="2800" b="1" dirty="0">
                <a:solidFill>
                  <a:srgbClr val="2A3860"/>
                </a:solidFill>
                <a:latin typeface="Montserrat"/>
              </a:rPr>
              <a:t>RPA </a:t>
            </a:r>
            <a:r>
              <a:rPr lang="ru-RU" sz="2800" b="1" dirty="0">
                <a:solidFill>
                  <a:srgbClr val="2A3860"/>
                </a:solidFill>
                <a:latin typeface="Montserrat"/>
              </a:rPr>
              <a:t>без </a:t>
            </a:r>
            <a:r>
              <a:rPr lang="en-US" sz="2800" b="1" dirty="0">
                <a:solidFill>
                  <a:srgbClr val="2A3860"/>
                </a:solidFill>
                <a:latin typeface="Montserrat"/>
              </a:rPr>
              <a:t>AI</a:t>
            </a:r>
            <a:br>
              <a:rPr lang="ru-RU" sz="2800" b="1" dirty="0">
                <a:solidFill>
                  <a:srgbClr val="2A3860"/>
                </a:solidFill>
                <a:latin typeface="Montserrat"/>
              </a:rPr>
            </a:br>
            <a:br>
              <a:rPr lang="ru-RU" sz="2800" dirty="0">
                <a:solidFill>
                  <a:srgbClr val="2A3860"/>
                </a:solidFill>
                <a:latin typeface="Montserrat"/>
              </a:rPr>
            </a:br>
            <a:r>
              <a:rPr lang="ru-RU" sz="2400" dirty="0">
                <a:solidFill>
                  <a:srgbClr val="2A3860"/>
                </a:solidFill>
                <a:latin typeface="Montserrat"/>
              </a:rPr>
              <a:t>ИИ не всегда нужен!</a:t>
            </a:r>
            <a:endParaRPr lang="en-US" sz="2400" dirty="0">
              <a:solidFill>
                <a:srgbClr val="2A3860"/>
              </a:solidFill>
              <a:latin typeface="Montserrat"/>
            </a:endParaRPr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id="{0F446680-7282-05A0-E63D-F92CA35D0E34}"/>
              </a:ext>
            </a:extLst>
          </p:cNvPr>
          <p:cNvSpPr txBox="1">
            <a:spLocks/>
          </p:cNvSpPr>
          <p:nvPr/>
        </p:nvSpPr>
        <p:spPr>
          <a:xfrm>
            <a:off x="826683" y="2042442"/>
            <a:ext cx="10307759" cy="34573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endParaRPr lang="ru-RU" sz="1800" dirty="0"/>
          </a:p>
          <a:p>
            <a:pPr>
              <a:lnSpc>
                <a:spcPct val="100000"/>
              </a:lnSpc>
            </a:pPr>
            <a:r>
              <a:rPr lang="ru-RU" sz="1800" b="1" dirty="0"/>
              <a:t>Поиск в информационно-справочных системах</a:t>
            </a:r>
          </a:p>
          <a:p>
            <a:pPr marL="0" indent="0">
              <a:lnSpc>
                <a:spcPct val="100000"/>
              </a:lnSpc>
              <a:buNone/>
            </a:pPr>
            <a:endParaRPr lang="ru-RU" sz="1800" b="1" dirty="0"/>
          </a:p>
          <a:p>
            <a:pPr>
              <a:lnSpc>
                <a:spcPct val="100000"/>
              </a:lnSpc>
            </a:pPr>
            <a:r>
              <a:rPr lang="ru-RU" sz="1800" b="1" dirty="0"/>
              <a:t>Проверка корректности внесения данных, сверка текстов и обработка объемных текстов</a:t>
            </a:r>
          </a:p>
          <a:p>
            <a:pPr marL="0" indent="0">
              <a:lnSpc>
                <a:spcPct val="100000"/>
              </a:lnSpc>
              <a:buNone/>
            </a:pPr>
            <a:endParaRPr lang="ru-RU" sz="1800" b="1" dirty="0"/>
          </a:p>
          <a:p>
            <a:pPr>
              <a:lnSpc>
                <a:spcPct val="100000"/>
              </a:lnSpc>
            </a:pPr>
            <a:r>
              <a:rPr lang="ru-RU" sz="1800" b="1" dirty="0"/>
              <a:t>Согласование, проверка оформления документа: на наличие подписи, печати, сквозной нумерации,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1800" b="1" dirty="0"/>
              <a:t>     требуемых вложений и т.д.</a:t>
            </a:r>
          </a:p>
          <a:p>
            <a:pPr marL="0" indent="0">
              <a:lnSpc>
                <a:spcPct val="100000"/>
              </a:lnSpc>
              <a:buNone/>
            </a:pPr>
            <a:endParaRPr lang="ru-RU" sz="1600" b="1" dirty="0"/>
          </a:p>
          <a:p>
            <a:pPr marL="0" indent="0">
              <a:lnSpc>
                <a:spcPct val="100000"/>
              </a:lnSpc>
              <a:buNone/>
            </a:pPr>
            <a:endParaRPr lang="ru-RU" sz="1600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32AC8DAB-14F5-0D29-F8E1-E85CD8D42722}"/>
              </a:ext>
            </a:extLst>
          </p:cNvPr>
          <p:cNvSpPr/>
          <p:nvPr/>
        </p:nvSpPr>
        <p:spPr>
          <a:xfrm>
            <a:off x="0" y="6102000"/>
            <a:ext cx="12192000" cy="756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                                                 </a:t>
            </a:r>
            <a:r>
              <a:rPr lang="en-US" sz="2000" dirty="0"/>
              <a:t>NARPA</a:t>
            </a:r>
            <a:endParaRPr lang="ru-RU" sz="2000" dirty="0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D04154F8-83A5-F499-BA25-E2A2D3515CBF}"/>
              </a:ext>
            </a:extLst>
          </p:cNvPr>
          <p:cNvSpPr/>
          <p:nvPr/>
        </p:nvSpPr>
        <p:spPr>
          <a:xfrm>
            <a:off x="6096000" y="5841800"/>
            <a:ext cx="6096000" cy="432000"/>
          </a:xfrm>
          <a:prstGeom prst="rect">
            <a:avLst/>
          </a:prstGeom>
          <a:solidFill>
            <a:srgbClr val="2A38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8DE13EB2-1A2E-D9AB-CAE7-ED9EB2D206D1}"/>
              </a:ext>
            </a:extLst>
          </p:cNvPr>
          <p:cNvSpPr/>
          <p:nvPr/>
        </p:nvSpPr>
        <p:spPr>
          <a:xfrm>
            <a:off x="6096000" y="5841800"/>
            <a:ext cx="5076825" cy="431999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/>
          <a:p>
            <a:pPr algn="r"/>
            <a:endParaRPr lang="ru-RU" sz="1700" dirty="0">
              <a:solidFill>
                <a:srgbClr val="FC7C14"/>
              </a:solidFill>
              <a:latin typeface="Montserrat Black" panose="00000A00000000000000" pitchFamily="2" charset="-52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3AA65EE7-258E-823F-0B11-1CED9290C06A}"/>
              </a:ext>
            </a:extLst>
          </p:cNvPr>
          <p:cNvSpPr/>
          <p:nvPr/>
        </p:nvSpPr>
        <p:spPr>
          <a:xfrm>
            <a:off x="6095999" y="5841801"/>
            <a:ext cx="5076825" cy="431999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/>
          <a:p>
            <a:pPr algn="r"/>
            <a:endParaRPr lang="en-US" sz="1700" dirty="0">
              <a:solidFill>
                <a:schemeClr val="bg1"/>
              </a:solidFill>
              <a:latin typeface="Montserrat Black" panose="00000A00000000000000" pitchFamily="2" charset="-52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3BBB8BB-1DBD-7B72-53F0-F7DBAD9FFD11}"/>
              </a:ext>
            </a:extLst>
          </p:cNvPr>
          <p:cNvSpPr txBox="1"/>
          <p:nvPr/>
        </p:nvSpPr>
        <p:spPr>
          <a:xfrm>
            <a:off x="6522181" y="5868054"/>
            <a:ext cx="4928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                        Robotic Process Automation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674CAC-A357-EACD-11C8-B520D98941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9915" y="818053"/>
            <a:ext cx="2079274" cy="2079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807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0316CE-2CCB-1F42-AFD4-A82EA874B8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3DB3964C-A9F7-FB84-0197-0A2E28C9A524}"/>
              </a:ext>
            </a:extLst>
          </p:cNvPr>
          <p:cNvSpPr txBox="1">
            <a:spLocks/>
          </p:cNvSpPr>
          <p:nvPr/>
        </p:nvSpPr>
        <p:spPr>
          <a:xfrm>
            <a:off x="935915" y="369824"/>
            <a:ext cx="11256085" cy="18281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solidFill>
                  <a:srgbClr val="2A3860"/>
                </a:solidFill>
                <a:latin typeface="Montserrat"/>
              </a:rPr>
              <a:t>Примеры использования </a:t>
            </a:r>
            <a:r>
              <a:rPr lang="en-US" sz="2800" b="1" dirty="0">
                <a:solidFill>
                  <a:srgbClr val="2A3860"/>
                </a:solidFill>
                <a:latin typeface="Montserrat"/>
              </a:rPr>
              <a:t>RPA </a:t>
            </a:r>
            <a:r>
              <a:rPr lang="ru-RU" sz="2800" b="1" dirty="0">
                <a:solidFill>
                  <a:srgbClr val="2A3860"/>
                </a:solidFill>
                <a:latin typeface="Montserrat"/>
              </a:rPr>
              <a:t>с </a:t>
            </a:r>
            <a:r>
              <a:rPr lang="en-US" sz="2800" b="1" dirty="0">
                <a:solidFill>
                  <a:srgbClr val="2A3860"/>
                </a:solidFill>
                <a:latin typeface="Montserrat"/>
              </a:rPr>
              <a:t>AI</a:t>
            </a:r>
            <a:br>
              <a:rPr lang="ru-RU" sz="2800" b="1" dirty="0">
                <a:solidFill>
                  <a:srgbClr val="2A3860"/>
                </a:solidFill>
                <a:latin typeface="Montserrat"/>
              </a:rPr>
            </a:br>
            <a:br>
              <a:rPr lang="ru-RU" sz="2800" dirty="0">
                <a:solidFill>
                  <a:srgbClr val="2A3860"/>
                </a:solidFill>
                <a:latin typeface="Montserrat"/>
              </a:rPr>
            </a:br>
            <a:r>
              <a:rPr lang="ru-RU" sz="2400" dirty="0">
                <a:solidFill>
                  <a:srgbClr val="2A3860"/>
                </a:solidFill>
                <a:latin typeface="Montserrat"/>
              </a:rPr>
              <a:t>ИИ иногда нужен!</a:t>
            </a:r>
            <a:endParaRPr lang="en-US" sz="2400" dirty="0">
              <a:solidFill>
                <a:srgbClr val="2A3860"/>
              </a:solidFill>
              <a:latin typeface="Montserrat"/>
            </a:endParaRPr>
          </a:p>
          <a:p>
            <a:br>
              <a:rPr lang="ru-RU" sz="2800" b="1" dirty="0">
                <a:solidFill>
                  <a:srgbClr val="2A3860"/>
                </a:solidFill>
                <a:latin typeface="Montserrat"/>
              </a:rPr>
            </a:br>
            <a:endParaRPr lang="en-US" sz="2400" dirty="0">
              <a:solidFill>
                <a:srgbClr val="2A3860"/>
              </a:solidFill>
              <a:latin typeface="Montserrat"/>
            </a:endParaRPr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id="{0F446680-7282-05A0-E63D-F92CA35D0E34}"/>
              </a:ext>
            </a:extLst>
          </p:cNvPr>
          <p:cNvSpPr txBox="1">
            <a:spLocks/>
          </p:cNvSpPr>
          <p:nvPr/>
        </p:nvSpPr>
        <p:spPr>
          <a:xfrm>
            <a:off x="957695" y="2493745"/>
            <a:ext cx="10227861" cy="38010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endParaRPr lang="ru-RU" sz="1800" dirty="0"/>
          </a:p>
          <a:p>
            <a:pPr>
              <a:lnSpc>
                <a:spcPct val="100000"/>
              </a:lnSpc>
            </a:pPr>
            <a:r>
              <a:rPr lang="ru-RU" sz="1800" dirty="0"/>
              <a:t>Робот, который занимается  </a:t>
            </a:r>
            <a:r>
              <a:rPr lang="en-US" sz="1800" dirty="0"/>
              <a:t>Due Diligence</a:t>
            </a:r>
            <a:endParaRPr lang="ru-RU" sz="1800" dirty="0"/>
          </a:p>
          <a:p>
            <a:pPr marL="0" indent="0">
              <a:lnSpc>
                <a:spcPct val="100000"/>
              </a:lnSpc>
              <a:buNone/>
            </a:pPr>
            <a:endParaRPr lang="ru-RU" sz="1800" dirty="0"/>
          </a:p>
          <a:p>
            <a:pPr>
              <a:lnSpc>
                <a:spcPct val="100000"/>
              </a:lnSpc>
            </a:pPr>
            <a:r>
              <a:rPr lang="ru-RU" sz="1800" dirty="0"/>
              <a:t>Морское право – кейс с быстрым обучением судовых команд</a:t>
            </a:r>
          </a:p>
          <a:p>
            <a:pPr marL="0" indent="0">
              <a:lnSpc>
                <a:spcPct val="100000"/>
              </a:lnSpc>
              <a:buNone/>
            </a:pPr>
            <a:endParaRPr lang="ru-RU" sz="1800" dirty="0"/>
          </a:p>
          <a:p>
            <a:pPr>
              <a:lnSpc>
                <a:spcPct val="100000"/>
              </a:lnSpc>
            </a:pPr>
            <a:r>
              <a:rPr lang="ru-RU" sz="1800" dirty="0"/>
              <a:t>Искусственный юрист на примере управляющей компании с сетевыми офисами продаж</a:t>
            </a:r>
          </a:p>
          <a:p>
            <a:pPr marL="0" indent="0">
              <a:lnSpc>
                <a:spcPct val="100000"/>
              </a:lnSpc>
              <a:buNone/>
            </a:pPr>
            <a:endParaRPr lang="ru-RU" sz="1600" dirty="0"/>
          </a:p>
          <a:p>
            <a:pPr marL="0" indent="0">
              <a:lnSpc>
                <a:spcPct val="100000"/>
              </a:lnSpc>
              <a:buNone/>
            </a:pPr>
            <a:endParaRPr lang="ru-RU" sz="1600" dirty="0"/>
          </a:p>
          <a:p>
            <a:pPr marL="0" indent="0">
              <a:lnSpc>
                <a:spcPct val="100000"/>
              </a:lnSpc>
              <a:buNone/>
            </a:pPr>
            <a:endParaRPr lang="ru-RU" sz="1600" dirty="0"/>
          </a:p>
          <a:p>
            <a:pPr marL="0" indent="0">
              <a:lnSpc>
                <a:spcPct val="100000"/>
              </a:lnSpc>
              <a:buNone/>
            </a:pPr>
            <a:endParaRPr lang="ru-RU" sz="1600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32AC8DAB-14F5-0D29-F8E1-E85CD8D42722}"/>
              </a:ext>
            </a:extLst>
          </p:cNvPr>
          <p:cNvSpPr/>
          <p:nvPr/>
        </p:nvSpPr>
        <p:spPr>
          <a:xfrm>
            <a:off x="0" y="6102000"/>
            <a:ext cx="12192000" cy="756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                                                 </a:t>
            </a:r>
            <a:r>
              <a:rPr lang="en-US" sz="2000" dirty="0"/>
              <a:t>NARPA</a:t>
            </a:r>
            <a:endParaRPr lang="ru-RU" sz="2000" dirty="0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D04154F8-83A5-F499-BA25-E2A2D3515CBF}"/>
              </a:ext>
            </a:extLst>
          </p:cNvPr>
          <p:cNvSpPr/>
          <p:nvPr/>
        </p:nvSpPr>
        <p:spPr>
          <a:xfrm>
            <a:off x="6096000" y="5841800"/>
            <a:ext cx="6096000" cy="432000"/>
          </a:xfrm>
          <a:prstGeom prst="rect">
            <a:avLst/>
          </a:prstGeom>
          <a:solidFill>
            <a:srgbClr val="2A38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8DE13EB2-1A2E-D9AB-CAE7-ED9EB2D206D1}"/>
              </a:ext>
            </a:extLst>
          </p:cNvPr>
          <p:cNvSpPr/>
          <p:nvPr/>
        </p:nvSpPr>
        <p:spPr>
          <a:xfrm>
            <a:off x="6096000" y="5841800"/>
            <a:ext cx="5076825" cy="431999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/>
          <a:p>
            <a:pPr algn="r"/>
            <a:endParaRPr lang="ru-RU" sz="1700" dirty="0">
              <a:solidFill>
                <a:srgbClr val="FC7C14"/>
              </a:solidFill>
              <a:latin typeface="Montserrat Black" panose="00000A00000000000000" pitchFamily="2" charset="-52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3AA65EE7-258E-823F-0B11-1CED9290C06A}"/>
              </a:ext>
            </a:extLst>
          </p:cNvPr>
          <p:cNvSpPr/>
          <p:nvPr/>
        </p:nvSpPr>
        <p:spPr>
          <a:xfrm>
            <a:off x="6095999" y="5841801"/>
            <a:ext cx="5076825" cy="431999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/>
          <a:p>
            <a:pPr algn="r"/>
            <a:endParaRPr lang="en-US" sz="1700" dirty="0">
              <a:solidFill>
                <a:schemeClr val="bg1"/>
              </a:solidFill>
              <a:latin typeface="Montserrat Black" panose="00000A00000000000000" pitchFamily="2" charset="-52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3BBB8BB-1DBD-7B72-53F0-F7DBAD9FFD11}"/>
              </a:ext>
            </a:extLst>
          </p:cNvPr>
          <p:cNvSpPr txBox="1"/>
          <p:nvPr/>
        </p:nvSpPr>
        <p:spPr>
          <a:xfrm>
            <a:off x="6522181" y="5868054"/>
            <a:ext cx="4928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                        Robotic Process Automation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EC31F19-60EE-9899-6430-0ECDED97BD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5669" y="968761"/>
            <a:ext cx="4373758" cy="246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139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7FA94C-2062-C2DA-A8D2-B89ADC55F1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FD42FBF0-ECD4-1D9D-6703-6B5419B577C3}"/>
              </a:ext>
            </a:extLst>
          </p:cNvPr>
          <p:cNvSpPr txBox="1">
            <a:spLocks/>
          </p:cNvSpPr>
          <p:nvPr/>
        </p:nvSpPr>
        <p:spPr>
          <a:xfrm>
            <a:off x="1019174" y="546876"/>
            <a:ext cx="1015365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>
                <a:solidFill>
                  <a:srgbClr val="2A3860"/>
                </a:solidFill>
                <a:latin typeface="Montserrat"/>
              </a:rPr>
              <a:t>СМИ о технологии </a:t>
            </a:r>
            <a:r>
              <a:rPr lang="en-US" sz="2800" dirty="0">
                <a:solidFill>
                  <a:srgbClr val="2A3860"/>
                </a:solidFill>
                <a:latin typeface="Montserrat"/>
              </a:rPr>
              <a:t>rpa2.ru</a:t>
            </a:r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id="{D21E757A-B6D7-31D0-8C91-D30CE57179CF}"/>
              </a:ext>
            </a:extLst>
          </p:cNvPr>
          <p:cNvSpPr txBox="1">
            <a:spLocks/>
          </p:cNvSpPr>
          <p:nvPr/>
        </p:nvSpPr>
        <p:spPr>
          <a:xfrm>
            <a:off x="2370145" y="1560834"/>
            <a:ext cx="6464702" cy="286745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0000"/>
              </a:lnSpc>
              <a:buAutoNum type="arabicPeriod"/>
            </a:pPr>
            <a:r>
              <a:rPr lang="ru-RU" sz="1600" b="1" dirty="0"/>
              <a:t>Платформы </a:t>
            </a:r>
            <a:r>
              <a:rPr lang="en-US" sz="1600" b="1" dirty="0"/>
              <a:t>RPA</a:t>
            </a:r>
            <a:endParaRPr lang="ru-RU" sz="1600" b="1" dirty="0"/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ru-RU" sz="1600" b="1" dirty="0"/>
              <a:t>Мероприятия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ru-RU" sz="1600" b="1" dirty="0"/>
              <a:t>Кейсы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ru-RU" sz="1600" b="1" dirty="0"/>
              <a:t>Рейтинги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ru-RU" sz="1600" b="1" dirty="0"/>
              <a:t>Ведущие интеграторы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ru-RU" sz="1600" b="1" dirty="0"/>
              <a:t>Вакансии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ru-RU" sz="1600" b="1" dirty="0"/>
              <a:t>Обучение</a:t>
            </a:r>
            <a:endParaRPr lang="en-US" sz="1600" b="1" dirty="0"/>
          </a:p>
          <a:p>
            <a:pPr marL="0" indent="0">
              <a:lnSpc>
                <a:spcPct val="100000"/>
              </a:lnSpc>
              <a:buNone/>
            </a:pPr>
            <a:endParaRPr lang="ru-RU" sz="1600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C42DAF33-F1A6-BF6F-4403-B5A90E584E2C}"/>
              </a:ext>
            </a:extLst>
          </p:cNvPr>
          <p:cNvSpPr/>
          <p:nvPr/>
        </p:nvSpPr>
        <p:spPr>
          <a:xfrm>
            <a:off x="0" y="6102000"/>
            <a:ext cx="12192000" cy="756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                                                 </a:t>
            </a:r>
            <a:r>
              <a:rPr lang="en-US" sz="2000" dirty="0"/>
              <a:t>NARPA</a:t>
            </a:r>
            <a:endParaRPr lang="ru-RU" sz="2000" dirty="0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F7901D14-0EB3-2DFA-5FAC-D58F6CAC6855}"/>
              </a:ext>
            </a:extLst>
          </p:cNvPr>
          <p:cNvSpPr/>
          <p:nvPr/>
        </p:nvSpPr>
        <p:spPr>
          <a:xfrm>
            <a:off x="6096000" y="5841800"/>
            <a:ext cx="6096000" cy="432000"/>
          </a:xfrm>
          <a:prstGeom prst="rect">
            <a:avLst/>
          </a:prstGeom>
          <a:solidFill>
            <a:srgbClr val="2A38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FF22EC46-8D1C-C515-5B2A-AE9E645B9D3D}"/>
              </a:ext>
            </a:extLst>
          </p:cNvPr>
          <p:cNvSpPr/>
          <p:nvPr/>
        </p:nvSpPr>
        <p:spPr>
          <a:xfrm>
            <a:off x="6096000" y="5841800"/>
            <a:ext cx="5076825" cy="431999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/>
          <a:p>
            <a:pPr algn="r"/>
            <a:endParaRPr lang="ru-RU" sz="1700" dirty="0">
              <a:solidFill>
                <a:srgbClr val="FC7C14"/>
              </a:solidFill>
              <a:latin typeface="Montserrat Black" panose="00000A00000000000000" pitchFamily="2" charset="-52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188A1C5A-29D1-BC1C-88F2-D6822FCE6694}"/>
              </a:ext>
            </a:extLst>
          </p:cNvPr>
          <p:cNvSpPr/>
          <p:nvPr/>
        </p:nvSpPr>
        <p:spPr>
          <a:xfrm>
            <a:off x="6095999" y="5841801"/>
            <a:ext cx="5076825" cy="431999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/>
          <a:p>
            <a:pPr algn="r"/>
            <a:endParaRPr lang="en-US" sz="1700" dirty="0">
              <a:solidFill>
                <a:schemeClr val="bg1"/>
              </a:solidFill>
              <a:latin typeface="Montserrat Black" panose="00000A00000000000000" pitchFamily="2" charset="-52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53F972B-3451-F839-97C8-09C9A2B90D4B}"/>
              </a:ext>
            </a:extLst>
          </p:cNvPr>
          <p:cNvSpPr txBox="1"/>
          <p:nvPr/>
        </p:nvSpPr>
        <p:spPr>
          <a:xfrm>
            <a:off x="6522181" y="5868054"/>
            <a:ext cx="4928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                        Robotic Process Automation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CDE4C0E-5F0B-CE08-8274-1C0688D49F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7403" y="1678193"/>
            <a:ext cx="5257603" cy="2643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618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FA290B-0E74-69F2-1257-FC6E6A1B2F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DBA1E786-4CF0-52BF-25EC-4868214A35A9}"/>
              </a:ext>
            </a:extLst>
          </p:cNvPr>
          <p:cNvSpPr txBox="1">
            <a:spLocks/>
          </p:cNvSpPr>
          <p:nvPr/>
        </p:nvSpPr>
        <p:spPr>
          <a:xfrm>
            <a:off x="372862" y="546876"/>
            <a:ext cx="11354540" cy="7755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/>
              <a:t>Бесплатный образовательный проект </a:t>
            </a:r>
            <a:r>
              <a:rPr lang="en-US" sz="2800" b="1" dirty="0"/>
              <a:t>PIX triathlon</a:t>
            </a:r>
            <a:endParaRPr lang="ru-RU" sz="2800" b="1" dirty="0"/>
          </a:p>
          <a:p>
            <a:endParaRPr lang="en-US" sz="2800" dirty="0">
              <a:solidFill>
                <a:srgbClr val="2A3860"/>
              </a:solidFill>
              <a:latin typeface="Montserrat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C901A88-A5D3-1A7B-D047-8AB8A8C6A37D}"/>
              </a:ext>
            </a:extLst>
          </p:cNvPr>
          <p:cNvSpPr/>
          <p:nvPr/>
        </p:nvSpPr>
        <p:spPr>
          <a:xfrm>
            <a:off x="0" y="6102000"/>
            <a:ext cx="12192000" cy="756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                                                 </a:t>
            </a:r>
            <a:r>
              <a:rPr lang="en-US" sz="2000" dirty="0"/>
              <a:t>NARPA</a:t>
            </a:r>
            <a:endParaRPr lang="ru-RU" sz="2000" dirty="0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FB491552-BFCF-A048-427B-BE990331FE7E}"/>
              </a:ext>
            </a:extLst>
          </p:cNvPr>
          <p:cNvSpPr/>
          <p:nvPr/>
        </p:nvSpPr>
        <p:spPr>
          <a:xfrm>
            <a:off x="6096000" y="5841800"/>
            <a:ext cx="6096000" cy="432000"/>
          </a:xfrm>
          <a:prstGeom prst="rect">
            <a:avLst/>
          </a:prstGeom>
          <a:solidFill>
            <a:srgbClr val="2A38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E26DC6B3-2463-F112-62FE-72EFC8F15D67}"/>
              </a:ext>
            </a:extLst>
          </p:cNvPr>
          <p:cNvSpPr/>
          <p:nvPr/>
        </p:nvSpPr>
        <p:spPr>
          <a:xfrm>
            <a:off x="6096000" y="5841800"/>
            <a:ext cx="5076825" cy="431999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/>
          <a:p>
            <a:pPr algn="r"/>
            <a:endParaRPr lang="ru-RU" sz="1700" dirty="0">
              <a:solidFill>
                <a:srgbClr val="FC7C14"/>
              </a:solidFill>
              <a:latin typeface="Montserrat Black" panose="00000A00000000000000" pitchFamily="2" charset="-52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34D42E09-2072-9F9D-10D3-FA685B87D138}"/>
              </a:ext>
            </a:extLst>
          </p:cNvPr>
          <p:cNvSpPr/>
          <p:nvPr/>
        </p:nvSpPr>
        <p:spPr>
          <a:xfrm>
            <a:off x="6095999" y="5841801"/>
            <a:ext cx="5076825" cy="431999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/>
          <a:p>
            <a:pPr algn="r"/>
            <a:endParaRPr lang="en-US" sz="1700" dirty="0">
              <a:solidFill>
                <a:schemeClr val="bg1"/>
              </a:solidFill>
              <a:latin typeface="Montserrat Black" panose="00000A00000000000000" pitchFamily="2" charset="-52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66E647-74E1-D313-7929-B8941382E2DA}"/>
              </a:ext>
            </a:extLst>
          </p:cNvPr>
          <p:cNvSpPr txBox="1"/>
          <p:nvPr/>
        </p:nvSpPr>
        <p:spPr>
          <a:xfrm>
            <a:off x="6522181" y="5868054"/>
            <a:ext cx="4928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                        Robotic Process Automation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BFBD90D-052E-D6E3-BB12-AD598F0161BB}"/>
              </a:ext>
            </a:extLst>
          </p:cNvPr>
          <p:cNvSpPr txBox="1"/>
          <p:nvPr/>
        </p:nvSpPr>
        <p:spPr>
          <a:xfrm>
            <a:off x="959970" y="2215357"/>
            <a:ext cx="5562211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000" dirty="0"/>
              <a:t>Создание ИИ агентов/программных роботов</a:t>
            </a:r>
            <a:br>
              <a:rPr lang="ru-RU" sz="2000" dirty="0"/>
            </a:br>
            <a:endParaRPr lang="ru-RU" sz="2000" dirty="0"/>
          </a:p>
          <a:p>
            <a:pPr marL="342900" indent="-342900">
              <a:buFont typeface="+mj-lt"/>
              <a:buAutoNum type="arabicPeriod"/>
            </a:pPr>
            <a:r>
              <a:rPr lang="ru-RU" sz="2000" dirty="0"/>
              <a:t>Создание </a:t>
            </a:r>
            <a:r>
              <a:rPr lang="ru-RU" sz="2000" dirty="0" err="1"/>
              <a:t>дашбордов</a:t>
            </a:r>
            <a:r>
              <a:rPr lang="ru-RU" sz="2000" dirty="0"/>
              <a:t> в </a:t>
            </a:r>
            <a:r>
              <a:rPr lang="en-US" sz="2000" dirty="0"/>
              <a:t>BI </a:t>
            </a:r>
            <a:r>
              <a:rPr lang="ru-RU" sz="2000" dirty="0"/>
              <a:t>системе</a:t>
            </a:r>
            <a:br>
              <a:rPr lang="ru-RU" sz="2000" dirty="0"/>
            </a:br>
            <a:endParaRPr lang="ru-RU" sz="2000" dirty="0"/>
          </a:p>
          <a:p>
            <a:pPr marL="342900" indent="-342900">
              <a:buFont typeface="+mj-lt"/>
              <a:buAutoNum type="arabicPeriod"/>
            </a:pPr>
            <a:r>
              <a:rPr lang="ru-RU" sz="2000" dirty="0"/>
              <a:t>Визуализация бизнес-процессов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9138" y="964735"/>
            <a:ext cx="4498263" cy="4498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8285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E41367-3071-0138-BCE9-DF673A58D7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9422B0E5-1753-1773-F325-C3579D2B4046}"/>
              </a:ext>
            </a:extLst>
          </p:cNvPr>
          <p:cNvSpPr txBox="1">
            <a:spLocks/>
          </p:cNvSpPr>
          <p:nvPr/>
        </p:nvSpPr>
        <p:spPr>
          <a:xfrm>
            <a:off x="372862" y="546876"/>
            <a:ext cx="11354540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>
                <a:solidFill>
                  <a:srgbClr val="2A3860"/>
                </a:solidFill>
                <a:latin typeface="Montserrat"/>
              </a:rPr>
              <a:t>Образовательные программы НАРПА</a:t>
            </a:r>
            <a:endParaRPr lang="en-US" sz="2800" dirty="0">
              <a:solidFill>
                <a:srgbClr val="2A3860"/>
              </a:solidFill>
              <a:latin typeface="Montserrat"/>
            </a:endParaRPr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id="{E10663D8-803A-5D82-605A-038A2F84745D}"/>
              </a:ext>
            </a:extLst>
          </p:cNvPr>
          <p:cNvSpPr txBox="1">
            <a:spLocks/>
          </p:cNvSpPr>
          <p:nvPr/>
        </p:nvSpPr>
        <p:spPr>
          <a:xfrm>
            <a:off x="852499" y="1698304"/>
            <a:ext cx="5669682" cy="30931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endParaRPr lang="ru-RU" sz="1600" dirty="0"/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ru-RU" sz="1600" dirty="0"/>
              <a:t>Разработка и проведение специализированных курсов, семинаров, вебинаров и мастер-классов для специалистов, студентов и предпринимателей в ИТ-области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ru-RU" sz="1600" dirty="0"/>
              <a:t>Взаимодействие с университетами и исследовательскими институтами для создания программ подготовки специалистов, ориентированных на разработку и внедрение отечественных программных решений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ru-RU" sz="1600" dirty="0"/>
              <a:t>Организация конференций, хакатонов и форумов, где специалисты могут обмениваться знаниями и опытом, стимулировать кросс-дисциплинарное сотрудничество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1A16888C-F23B-786A-E9B0-30D1888ADE71}"/>
              </a:ext>
            </a:extLst>
          </p:cNvPr>
          <p:cNvSpPr/>
          <p:nvPr/>
        </p:nvSpPr>
        <p:spPr>
          <a:xfrm>
            <a:off x="0" y="6102000"/>
            <a:ext cx="12192000" cy="756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                                                 </a:t>
            </a:r>
            <a:r>
              <a:rPr lang="en-US" sz="2000" dirty="0"/>
              <a:t>NARPA</a:t>
            </a:r>
            <a:endParaRPr lang="ru-RU" sz="2000" dirty="0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C46D4D2D-F9AD-5253-7143-652DF2FD0FE1}"/>
              </a:ext>
            </a:extLst>
          </p:cNvPr>
          <p:cNvSpPr/>
          <p:nvPr/>
        </p:nvSpPr>
        <p:spPr>
          <a:xfrm>
            <a:off x="6096000" y="5841800"/>
            <a:ext cx="6096000" cy="432000"/>
          </a:xfrm>
          <a:prstGeom prst="rect">
            <a:avLst/>
          </a:prstGeom>
          <a:solidFill>
            <a:srgbClr val="2A38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081400A8-F350-10AD-CC30-99BBCF0A2F49}"/>
              </a:ext>
            </a:extLst>
          </p:cNvPr>
          <p:cNvSpPr/>
          <p:nvPr/>
        </p:nvSpPr>
        <p:spPr>
          <a:xfrm>
            <a:off x="6096000" y="5841800"/>
            <a:ext cx="5076825" cy="431999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/>
          <a:p>
            <a:pPr algn="r"/>
            <a:endParaRPr lang="ru-RU" sz="1700" dirty="0">
              <a:solidFill>
                <a:srgbClr val="FC7C14"/>
              </a:solidFill>
              <a:latin typeface="Montserrat Black" panose="00000A00000000000000" pitchFamily="2" charset="-52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AE485371-D50E-D995-3D5E-3EB2D447937A}"/>
              </a:ext>
            </a:extLst>
          </p:cNvPr>
          <p:cNvSpPr/>
          <p:nvPr/>
        </p:nvSpPr>
        <p:spPr>
          <a:xfrm>
            <a:off x="6095999" y="5841801"/>
            <a:ext cx="5076825" cy="431999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/>
          <a:p>
            <a:pPr algn="r"/>
            <a:endParaRPr lang="en-US" sz="1700" dirty="0">
              <a:solidFill>
                <a:schemeClr val="bg1"/>
              </a:solidFill>
              <a:latin typeface="Montserrat Black" panose="00000A00000000000000" pitchFamily="2" charset="-52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27AE55B-8CC0-D0AD-1268-9AAE96DC5BFE}"/>
              </a:ext>
            </a:extLst>
          </p:cNvPr>
          <p:cNvSpPr txBox="1"/>
          <p:nvPr/>
        </p:nvSpPr>
        <p:spPr>
          <a:xfrm>
            <a:off x="6522181" y="5868054"/>
            <a:ext cx="4928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                        Robotic Process Automation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5455" y="1301675"/>
            <a:ext cx="4304775" cy="430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60330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940D7FA-41EB-0D43-8B8D-64E850E88275}" vid="{F7034CBD-5C76-0143-B8AC-4675C7C3F0EA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powerpoint-grid-12</Template>
  <TotalTime>2399</TotalTime>
  <Words>528</Words>
  <Application>Microsoft Office PowerPoint</Application>
  <PresentationFormat>Широкоэкранный</PresentationFormat>
  <Paragraphs>87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Montserrat</vt:lpstr>
      <vt:lpstr>Montserrat Black</vt:lpstr>
      <vt:lpstr>Source Sans Pro</vt:lpstr>
      <vt:lpstr>Source Sans Pro SemiBold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Учетная запись Майкрософт</dc:creator>
  <cp:lastModifiedBy>User</cp:lastModifiedBy>
  <cp:revision>64</cp:revision>
  <cp:lastPrinted>2025-03-16T18:55:05Z</cp:lastPrinted>
  <dcterms:created xsi:type="dcterms:W3CDTF">2023-04-20T03:54:13Z</dcterms:created>
  <dcterms:modified xsi:type="dcterms:W3CDTF">2025-03-18T08:28:46Z</dcterms:modified>
</cp:coreProperties>
</file>